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6" r:id="rId1"/>
  </p:sldMasterIdLst>
  <p:notesMasterIdLst>
    <p:notesMasterId r:id="rId5"/>
  </p:notesMasterIdLst>
  <p:sldIdLst>
    <p:sldId id="279" r:id="rId2"/>
    <p:sldId id="280" r:id="rId3"/>
    <p:sldId id="28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56067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4281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128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505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PRESENTACION">
  <p:cSld name="TITULO PRESENTACION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SALUD-0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167118" y="21004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63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viñetas copia">
  <p:cSld name="Título y viñetas copia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3" descr="ARL-0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925112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193333"/>
            <a:ext cx="8229600" cy="365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07975" algn="l" rtl="0">
              <a:lnSpc>
                <a:spcPct val="100000"/>
              </a:lnSpc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385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spcBef>
                <a:spcPts val="0"/>
              </a:spcBef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640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">
  <p:cSld name="Diseño personalizad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5" descr="SALUD-0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9" y="0"/>
            <a:ext cx="913554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17289" y="206375"/>
            <a:ext cx="6118436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7290" y="1281113"/>
            <a:ext cx="6118436" cy="36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2636"/>
              </a:spcBef>
              <a:spcAft>
                <a:spcPts val="0"/>
              </a:spcAft>
              <a:buClr>
                <a:schemeClr val="dk2"/>
              </a:buClr>
              <a:buSzPts val="208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7660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560"/>
              <a:buFont typeface="Arial"/>
              <a:buChar char="•"/>
              <a:defRPr sz="12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560"/>
              <a:buFont typeface="Arial"/>
              <a:buChar char="•"/>
              <a:defRPr sz="12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7660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560"/>
              <a:buFont typeface="Arial"/>
              <a:buChar char="•"/>
              <a:defRPr sz="12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7660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560"/>
              <a:buFont typeface="Arial"/>
              <a:buChar char="•"/>
              <a:defRPr sz="12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610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>
  <p:cSld name="Encabezado de Secció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6" descr="ARL-0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923047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500434" y="214312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742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IERRE" type="tx">
  <p:cSld name="CIERRE">
    <p:bg>
      <p:bgPr>
        <a:solidFill>
          <a:srgbClr val="000000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60"/>
            <a:ext cx="9144000" cy="5142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9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24681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636"/>
              </a:spcBef>
              <a:spcAft>
                <a:spcPts val="0"/>
              </a:spcAft>
              <a:buClr>
                <a:schemeClr val="lt1"/>
              </a:buClr>
              <a:buSzPts val="125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spcBef>
                <a:spcPts val="0"/>
              </a:spcBef>
              <a:buNone/>
              <a:defRPr sz="23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79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HOJA DE PAUSA">
  <p:cSld name="1_HOJA DE PAUSA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 descr="ARL-06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 txBox="1"/>
          <p:nvPr/>
        </p:nvSpPr>
        <p:spPr>
          <a:xfrm>
            <a:off x="1067338" y="950611"/>
            <a:ext cx="7009325" cy="3242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9090"/>
              </a:lnSpc>
              <a:buSzPts val="1100"/>
            </a:pPr>
            <a:endParaRPr sz="2200">
              <a:solidFill>
                <a:srgbClr val="0FFF94"/>
              </a:solidFill>
            </a:endParaRPr>
          </a:p>
        </p:txBody>
      </p:sp>
      <p:sp>
        <p:nvSpPr>
          <p:cNvPr id="47" name="Google Shape;47;p10"/>
          <p:cNvSpPr/>
          <p:nvPr/>
        </p:nvSpPr>
        <p:spPr>
          <a:xfrm>
            <a:off x="2286000" y="2156252"/>
            <a:ext cx="4572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FFFFFF"/>
              </a:buClr>
              <a:buSzPts val="2400"/>
              <a:buFont typeface="Helvetica Neue Light"/>
              <a:buNone/>
            </a:pPr>
            <a:r>
              <a:rPr lang="es-CO" sz="24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Máximo 10 líneas de texto por hoja</a:t>
            </a:r>
            <a:endParaRPr sz="24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5095874" y="952500"/>
            <a:ext cx="3724275" cy="4017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08610" algn="l" rtl="0">
              <a:spcBef>
                <a:spcPts val="2636"/>
              </a:spcBef>
              <a:spcAft>
                <a:spcPts val="0"/>
              </a:spcAft>
              <a:buClr>
                <a:schemeClr val="dk2"/>
              </a:buClr>
              <a:buSzPts val="126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278184" y="307975"/>
            <a:ext cx="5940054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>
            <a:spLocks noGrp="1"/>
          </p:cNvSpPr>
          <p:nvPr>
            <p:ph type="chart" idx="2"/>
          </p:nvPr>
        </p:nvSpPr>
        <p:spPr>
          <a:xfrm>
            <a:off x="277813" y="950612"/>
            <a:ext cx="4646612" cy="4019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636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00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HOJA DE PAUSA">
  <p:cSld name="2_HOJA DE PAUSA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1" descr="ARL-06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1"/>
          <p:cNvSpPr txBox="1"/>
          <p:nvPr/>
        </p:nvSpPr>
        <p:spPr>
          <a:xfrm>
            <a:off x="1067338" y="950611"/>
            <a:ext cx="7009325" cy="3242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9090"/>
              </a:lnSpc>
              <a:buSzPts val="1100"/>
            </a:pPr>
            <a:endParaRPr sz="2200">
              <a:solidFill>
                <a:srgbClr val="0FFF94"/>
              </a:solidFill>
            </a:endParaRPr>
          </a:p>
        </p:txBody>
      </p:sp>
      <p:sp>
        <p:nvSpPr>
          <p:cNvPr id="54" name="Google Shape;54;p11"/>
          <p:cNvSpPr/>
          <p:nvPr/>
        </p:nvSpPr>
        <p:spPr>
          <a:xfrm>
            <a:off x="2286000" y="2156252"/>
            <a:ext cx="4572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FFFFFF"/>
              </a:buClr>
              <a:buSzPts val="2400"/>
              <a:buFont typeface="Helvetica Neue Light"/>
              <a:buNone/>
            </a:pPr>
            <a:r>
              <a:rPr lang="es-CO" sz="24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Máximo 10 líneas de texto por hoja</a:t>
            </a:r>
            <a:endParaRPr sz="24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5095874" y="952500"/>
            <a:ext cx="3724275" cy="4017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08610" algn="l" rtl="0">
              <a:spcBef>
                <a:spcPts val="2636"/>
              </a:spcBef>
              <a:spcAft>
                <a:spcPts val="0"/>
              </a:spcAft>
              <a:buClr>
                <a:schemeClr val="dk2"/>
              </a:buClr>
              <a:buSzPts val="126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797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278184" y="307975"/>
            <a:ext cx="5940054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DE1E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>
            <a:spLocks noGrp="1"/>
          </p:cNvSpPr>
          <p:nvPr>
            <p:ph type="chart" idx="2"/>
          </p:nvPr>
        </p:nvSpPr>
        <p:spPr>
          <a:xfrm>
            <a:off x="277813" y="950612"/>
            <a:ext cx="4646612" cy="4019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636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636"/>
              </a:spcBef>
              <a:spcAft>
                <a:spcPts val="0"/>
              </a:spcAft>
              <a:buClr>
                <a:srgbClr val="53585F"/>
              </a:buClr>
              <a:buSzPts val="1250"/>
              <a:buFont typeface="Arial"/>
              <a:buChar char="•"/>
              <a:defRPr sz="2500" b="0" i="0" u="none" strike="noStrike" cap="none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993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5301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3" r:id="rId6"/>
    <p:sldLayoutId id="2147483744" r:id="rId7"/>
    <p:sldLayoutId id="2147483745" r:id="rId8"/>
    <p:sldLayoutId id="214748374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742471" y="7647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/>
              <a:t>Accidentes Escolares</a:t>
            </a:r>
            <a:br>
              <a:rPr lang="es-CO"/>
            </a:br>
            <a:r>
              <a:rPr lang="es-CO" sz="2000">
                <a:solidFill>
                  <a:srgbClr val="686F75"/>
                </a:solidFill>
              </a:rPr>
              <a:t>Programa de Protección Integral</a:t>
            </a:r>
            <a:r>
              <a:rPr lang="es-CO"/>
              <a:t/>
            </a:r>
            <a:br>
              <a:rPr lang="es-CO"/>
            </a:br>
            <a:r>
              <a:rPr lang="es-CO"/>
              <a:t>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373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 idx="4294967295"/>
          </p:nvPr>
        </p:nvSpPr>
        <p:spPr>
          <a:xfrm>
            <a:off x="3151692" y="129484"/>
            <a:ext cx="5242294" cy="54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Coberturas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81125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oogle Shape;74;p14"/>
          <p:cNvGrpSpPr/>
          <p:nvPr/>
        </p:nvGrpSpPr>
        <p:grpSpPr>
          <a:xfrm>
            <a:off x="2137984" y="453511"/>
            <a:ext cx="5571515" cy="4115280"/>
            <a:chOff x="137752" y="0"/>
            <a:chExt cx="5571515" cy="4115280"/>
          </a:xfrm>
        </p:grpSpPr>
        <p:sp>
          <p:nvSpPr>
            <p:cNvPr id="75" name="Google Shape;75;p14"/>
            <p:cNvSpPr/>
            <p:nvPr/>
          </p:nvSpPr>
          <p:spPr>
            <a:xfrm>
              <a:off x="256855" y="0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Google Shape;76;p14"/>
            <p:cNvSpPr txBox="1"/>
            <p:nvPr/>
          </p:nvSpPr>
          <p:spPr>
            <a:xfrm>
              <a:off x="256855" y="0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endParaRPr sz="1100">
                <a:solidFill>
                  <a:srgbClr val="008F4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Gastos Médicos:</a:t>
              </a:r>
              <a:endParaRPr sz="1100" b="1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Exámenes de diagnóstico, tratamiento odontológico, cirugía ambulatoria u hospitalaria, etc. </a:t>
              </a:r>
              <a:endParaRPr/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 b="1" u="sng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Por evento</a:t>
              </a:r>
              <a:endParaRPr sz="1100" b="1" u="sng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3420570" y="105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" name="Google Shape;78;p14"/>
            <p:cNvSpPr txBox="1"/>
            <p:nvPr/>
          </p:nvSpPr>
          <p:spPr>
            <a:xfrm>
              <a:off x="3420570" y="105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Desmembración</a:t>
              </a:r>
              <a:endParaRPr sz="1100" b="1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Si el estudiante presenta una pérdida física o funcional debido a un accidente 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219939" y="1467608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0" name="Google Shape;80;p14"/>
            <p:cNvSpPr txBox="1"/>
            <p:nvPr/>
          </p:nvSpPr>
          <p:spPr>
            <a:xfrm>
              <a:off x="219939" y="1467608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2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Incapacidad total y permanente </a:t>
              </a:r>
              <a:endParaRPr sz="1200" b="1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420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Recibirá</a:t>
              </a: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protección económica</a:t>
              </a: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por lesiones orgánicas o alteraciones funcionales incurables que no le permitan de por vida continuar con su actividad educativa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3451390" y="1395686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2" name="Google Shape;82;p14"/>
            <p:cNvSpPr txBox="1"/>
            <p:nvPr/>
          </p:nvSpPr>
          <p:spPr>
            <a:xfrm>
              <a:off x="3451390" y="1395686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Muerte</a:t>
              </a:r>
              <a:endParaRPr sz="1100" b="1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Proteger a los padres de familia o acudiente con un apoyo económico, en caso de fallecimiento del alumno por cualquier causa.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137752" y="2760554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4" name="Google Shape;84;p14"/>
            <p:cNvSpPr txBox="1"/>
            <p:nvPr/>
          </p:nvSpPr>
          <p:spPr>
            <a:xfrm>
              <a:off x="137752" y="2760554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Auxilio Funerario 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En caso de fallecimiento del alumno por cualquier causa, los padres recibirán un apoyo económico.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3423302" y="2656213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6" name="Google Shape;86;p14"/>
            <p:cNvSpPr txBox="1"/>
            <p:nvPr/>
          </p:nvSpPr>
          <p:spPr>
            <a:xfrm>
              <a:off x="3423302" y="2656213"/>
              <a:ext cx="2257877" cy="13547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100" b="1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Enfermedades Graves</a:t>
              </a: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>
                <a:lnSpc>
                  <a:spcPct val="90000"/>
                </a:lnSpc>
                <a:spcBef>
                  <a:spcPts val="385"/>
                </a:spcBef>
              </a:pPr>
              <a:r>
                <a:rPr lang="es-CO" sz="11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Cualquier tipo de cáncer y VIH apoyo económico de libre destinación. </a:t>
              </a:r>
              <a:endParaRPr sz="11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</p:grpSp>
      <p:pic>
        <p:nvPicPr>
          <p:cNvPr id="87" name="Google Shape;87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3900" y="770562"/>
            <a:ext cx="756274" cy="756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3900" y="3391434"/>
            <a:ext cx="682750" cy="757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94402" y="2059246"/>
            <a:ext cx="652248" cy="65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892211" y="2092878"/>
            <a:ext cx="476744" cy="478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824612" y="3460223"/>
            <a:ext cx="619500" cy="6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971247" y="963409"/>
            <a:ext cx="397708" cy="54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73419" y="4333849"/>
            <a:ext cx="551193" cy="551193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/>
          <p:nvPr/>
        </p:nvSpPr>
        <p:spPr>
          <a:xfrm>
            <a:off x="2488235" y="4789363"/>
            <a:ext cx="4672754" cy="471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algn="ctr"/>
            <a:r>
              <a:rPr lang="es-CO" sz="12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24 horas del día, 365 días del año.(Vacaciones- Salidas Escolares)</a:t>
            </a:r>
            <a:endParaRPr/>
          </a:p>
          <a:p>
            <a:pPr algn="ctr">
              <a:buClr>
                <a:srgbClr val="FFFFFF"/>
              </a:buClr>
              <a:buSzPts val="1200"/>
              <a:buFont typeface="Helvetica Neue Light"/>
              <a:buNone/>
            </a:pPr>
            <a:endParaRPr sz="1200">
              <a:solidFill>
                <a:srgbClr val="686F75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pic>
        <p:nvPicPr>
          <p:cNvPr id="95" name="Google Shape;95;p14" descr="Autocopia_de_segAS - copia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757929" y="4210937"/>
            <a:ext cx="1188244" cy="814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4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5"/>
          <p:cNvGrpSpPr/>
          <p:nvPr/>
        </p:nvGrpSpPr>
        <p:grpSpPr>
          <a:xfrm>
            <a:off x="974835" y="1226474"/>
            <a:ext cx="5512306" cy="3811902"/>
            <a:chOff x="0" y="0"/>
            <a:chExt cx="5512306" cy="3811902"/>
          </a:xfrm>
        </p:grpSpPr>
        <p:sp>
          <p:nvSpPr>
            <p:cNvPr id="101" name="Google Shape;101;p15"/>
            <p:cNvSpPr/>
            <p:nvPr/>
          </p:nvSpPr>
          <p:spPr>
            <a:xfrm>
              <a:off x="6" y="2642667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2" name="Google Shape;102;p15"/>
            <p:cNvSpPr txBox="1"/>
            <p:nvPr/>
          </p:nvSpPr>
          <p:spPr>
            <a:xfrm>
              <a:off x="6" y="2642667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Transmisión de mensajes urgentes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6" y="0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4" name="Google Shape;104;p15"/>
            <p:cNvSpPr txBox="1"/>
            <p:nvPr/>
          </p:nvSpPr>
          <p:spPr>
            <a:xfrm>
              <a:off x="6" y="0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Orientación medica telefónica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0" y="1726068"/>
              <a:ext cx="1948725" cy="116923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6" name="Google Shape;106;p15"/>
            <p:cNvSpPr txBox="1"/>
            <p:nvPr/>
          </p:nvSpPr>
          <p:spPr>
            <a:xfrm>
              <a:off x="0" y="1726068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Transporte monitor acompañante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6" y="749870"/>
              <a:ext cx="1948725" cy="116923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8" name="Google Shape;108;p15"/>
            <p:cNvSpPr txBox="1"/>
            <p:nvPr/>
          </p:nvSpPr>
          <p:spPr>
            <a:xfrm>
              <a:off x="6" y="749870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Transporte para padres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3491654" y="4"/>
              <a:ext cx="1948725" cy="116923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0" name="Google Shape;110;p15"/>
            <p:cNvSpPr txBox="1"/>
            <p:nvPr/>
          </p:nvSpPr>
          <p:spPr>
            <a:xfrm>
              <a:off x="3491654" y="4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Ambulancia o transporte especializado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3519560" y="1150555"/>
              <a:ext cx="1948725" cy="116923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2" name="Google Shape;112;p15"/>
            <p:cNvSpPr txBox="1"/>
            <p:nvPr/>
          </p:nvSpPr>
          <p:spPr>
            <a:xfrm>
              <a:off x="3519560" y="1150555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Acompañamiento especializado en caso de choque o varada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3563581" y="2414132"/>
              <a:ext cx="1948725" cy="116923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4" name="Google Shape;114;p15"/>
            <p:cNvSpPr txBox="1"/>
            <p:nvPr/>
          </p:nvSpPr>
          <p:spPr>
            <a:xfrm>
              <a:off x="3563581" y="2414132"/>
              <a:ext cx="1948725" cy="1169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s-CO" sz="1500">
                  <a:solidFill>
                    <a:srgbClr val="686F7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Acompañamiento jurídico en caso de choque para los buses propios de la institución</a:t>
              </a:r>
              <a:endParaRPr sz="1500">
                <a:solidFill>
                  <a:srgbClr val="686F75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</p:grpSp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317289" y="206375"/>
            <a:ext cx="6118436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/>
              <a:t>Asistencias</a:t>
            </a:r>
            <a:endParaRPr/>
          </a:p>
        </p:txBody>
      </p:sp>
      <p:pic>
        <p:nvPicPr>
          <p:cNvPr id="116" name="Google Shape;11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2948" y="1500027"/>
            <a:ext cx="591887" cy="591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4787" y="4143697"/>
            <a:ext cx="640048" cy="640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7839" y="2623120"/>
            <a:ext cx="660596" cy="660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32562" y="1500027"/>
            <a:ext cx="705873" cy="705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8329" y="2752155"/>
            <a:ext cx="726506" cy="726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825429" y="3744397"/>
            <a:ext cx="581205" cy="581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82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SegurosBolívar">
      <a:dk1>
        <a:srgbClr val="008F4F"/>
      </a:dk1>
      <a:lt1>
        <a:srgbClr val="FFFFFF"/>
      </a:lt1>
      <a:dk2>
        <a:srgbClr val="3D4045"/>
      </a:dk2>
      <a:lt2>
        <a:srgbClr val="DCDEE0"/>
      </a:lt2>
      <a:accent1>
        <a:srgbClr val="006839"/>
      </a:accent1>
      <a:accent2>
        <a:srgbClr val="008F4F"/>
      </a:accent2>
      <a:accent3>
        <a:srgbClr val="6CE24A"/>
      </a:accent3>
      <a:accent4>
        <a:srgbClr val="FF6600"/>
      </a:accent4>
      <a:accent5>
        <a:srgbClr val="FFC000"/>
      </a:accent5>
      <a:accent6>
        <a:srgbClr val="FADD06"/>
      </a:accent6>
      <a:hlink>
        <a:srgbClr val="00007F"/>
      </a:hlink>
      <a:folHlink>
        <a:srgbClr val="7F00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172</Words>
  <Application>Microsoft Office PowerPoint</Application>
  <PresentationFormat>Presentación en pantalla (16:9)</PresentationFormat>
  <Paragraphs>25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Helvetica Neue Light</vt:lpstr>
      <vt:lpstr>Black</vt:lpstr>
      <vt:lpstr>Accidentes Escolares Programa de Protección Integral   </vt:lpstr>
      <vt:lpstr>Coberturas</vt:lpstr>
      <vt:lpstr>Asistencias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PROYECTOS</dc:title>
  <dc:creator>Andres Gomez Rodriguez</dc:creator>
  <cp:lastModifiedBy>Leidy Mariana Garzon Rodriguez</cp:lastModifiedBy>
  <cp:revision>13</cp:revision>
  <dcterms:modified xsi:type="dcterms:W3CDTF">2019-09-05T13:59:54Z</dcterms:modified>
</cp:coreProperties>
</file>